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3"/>
  </p:notesMasterIdLst>
  <p:sldIdLst>
    <p:sldId id="256" r:id="rId2"/>
    <p:sldId id="312" r:id="rId3"/>
    <p:sldId id="307" r:id="rId4"/>
    <p:sldId id="259" r:id="rId5"/>
    <p:sldId id="260" r:id="rId6"/>
    <p:sldId id="330" r:id="rId7"/>
    <p:sldId id="258" r:id="rId8"/>
    <p:sldId id="257" r:id="rId9"/>
    <p:sldId id="261" r:id="rId10"/>
    <p:sldId id="263" r:id="rId11"/>
    <p:sldId id="275" r:id="rId12"/>
    <p:sldId id="276" r:id="rId13"/>
    <p:sldId id="262" r:id="rId14"/>
    <p:sldId id="313" r:id="rId15"/>
    <p:sldId id="308" r:id="rId16"/>
    <p:sldId id="288" r:id="rId17"/>
    <p:sldId id="291" r:id="rId18"/>
    <p:sldId id="292" r:id="rId19"/>
    <p:sldId id="341" r:id="rId20"/>
    <p:sldId id="287" r:id="rId21"/>
    <p:sldId id="285" r:id="rId22"/>
    <p:sldId id="269" r:id="rId23"/>
    <p:sldId id="306" r:id="rId24"/>
    <p:sldId id="272" r:id="rId25"/>
    <p:sldId id="271" r:id="rId26"/>
    <p:sldId id="283" r:id="rId27"/>
    <p:sldId id="278" r:id="rId28"/>
    <p:sldId id="280" r:id="rId29"/>
    <p:sldId id="279" r:id="rId30"/>
    <p:sldId id="281" r:id="rId31"/>
    <p:sldId id="289" r:id="rId32"/>
    <p:sldId id="268" r:id="rId33"/>
    <p:sldId id="294" r:id="rId34"/>
    <p:sldId id="335" r:id="rId35"/>
    <p:sldId id="334" r:id="rId36"/>
    <p:sldId id="302" r:id="rId37"/>
    <p:sldId id="332" r:id="rId38"/>
    <p:sldId id="301" r:id="rId39"/>
    <p:sldId id="333" r:id="rId40"/>
    <p:sldId id="329" r:id="rId41"/>
    <p:sldId id="284" r:id="rId42"/>
    <p:sldId id="336" r:id="rId43"/>
    <p:sldId id="296" r:id="rId44"/>
    <p:sldId id="297" r:id="rId45"/>
    <p:sldId id="314" r:id="rId46"/>
    <p:sldId id="316" r:id="rId47"/>
    <p:sldId id="270" r:id="rId48"/>
    <p:sldId id="328" r:id="rId49"/>
    <p:sldId id="286" r:id="rId50"/>
    <p:sldId id="325" r:id="rId51"/>
    <p:sldId id="324" r:id="rId5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3655" autoAdjust="0"/>
  </p:normalViewPr>
  <p:slideViewPr>
    <p:cSldViewPr snapToGrid="0">
      <p:cViewPr varScale="1">
        <p:scale>
          <a:sx n="103" d="100"/>
          <a:sy n="103" d="100"/>
        </p:scale>
        <p:origin x="11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18/01/2023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09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0113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- </a:t>
            </a:r>
            <a:r>
              <a:rPr lang="en-US" dirty="0"/>
              <a:t>510148301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49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537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40484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85678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65449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2508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039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6177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61469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27858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83223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5312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6713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18/01/2023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18/01/2023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18/01/2023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18/01/2023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18/01/2023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pt/search?q=%22recibo+de+vencimento%22+filetype%3Apdf" TargetMode="Externa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q=%2289-qs-04%22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pt/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4" Type="http://schemas.openxmlformats.org/officeDocument/2006/relationships/hyperlink" Target="https://dges.gov.pt/coloc/2022/" TargetMode="External"/><Relationship Id="rId9" Type="http://schemas.openxmlformats.org/officeDocument/2006/relationships/hyperlink" Target="https://servicosonline.inpi.pt/pesquisas/main/marcas.jsp?lang=PT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profile/Pedro_Vieira12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www.aperisolv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s://somerandomstuff1.wordpress.com/2019/02/08/geoguessr-the-top-tips-tricks-and-techniqu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ualmaps.com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uminho.pt" TargetMode="External"/><Relationship Id="rId9" Type="http://schemas.openxmlformats.org/officeDocument/2006/relationships/hyperlink" Target="http://timetravel.mementoweb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fcc.gov/oetcf/eas/reports/GenericSearch.cfm" TargetMode="External"/><Relationship Id="rId7" Type="http://schemas.openxmlformats.org/officeDocument/2006/relationships/hyperlink" Target="https://www.alldatasheet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sheets.com/en" TargetMode="External"/><Relationship Id="rId5" Type="http://schemas.openxmlformats.org/officeDocument/2006/relationships/hyperlink" Target="https://fccid.io/ZDER3/Internal-Photos/Internal-Photos-5529101" TargetMode="External"/><Relationship Id="rId4" Type="http://schemas.openxmlformats.org/officeDocument/2006/relationships/hyperlink" Target="https://fccid.io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magazine.html" TargetMode="External"/><Relationship Id="rId13" Type="http://schemas.openxmlformats.org/officeDocument/2006/relationships/hyperlink" Target="https://www.osinttechniques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inteltechniques.com/books.html" TargetMode="External"/><Relationship Id="rId12" Type="http://schemas.openxmlformats.org/officeDocument/2006/relationships/hyperlink" Target="https://osintcurio.us/" TargetMode="External"/><Relationship Id="rId17" Type="http://schemas.openxmlformats.org/officeDocument/2006/relationships/hyperlink" Target="https://i-intelligence.eu/uploads/public-documents/OSINT_Handbook_2020.pdf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technisett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ltechniques.com/" TargetMode="External"/><Relationship Id="rId11" Type="http://schemas.openxmlformats.org/officeDocument/2006/relationships/hyperlink" Target="https://www.osintdojo.com/" TargetMode="External"/><Relationship Id="rId5" Type="http://schemas.openxmlformats.org/officeDocument/2006/relationships/hyperlink" Target="https://www.youtube.com/watch?v=25dzDe4tw3A" TargetMode="External"/><Relationship Id="rId15" Type="http://schemas.openxmlformats.org/officeDocument/2006/relationships/hyperlink" Target="https://start.me/p/DPYPMz/the-ultimate-osint-collection" TargetMode="External"/><Relationship Id="rId10" Type="http://schemas.openxmlformats.org/officeDocument/2006/relationships/hyperlink" Target="https://www.osintcombine.com/osint-bookmarks" TargetMode="External"/><Relationship Id="rId4" Type="http://schemas.openxmlformats.org/officeDocument/2006/relationships/hyperlink" Target="https://gralhix.com/" TargetMode="External"/><Relationship Id="rId9" Type="http://schemas.openxmlformats.org/officeDocument/2006/relationships/hyperlink" Target="https://www.osintcombine.com/" TargetMode="External"/><Relationship Id="rId14" Type="http://schemas.openxmlformats.org/officeDocument/2006/relationships/hyperlink" Target="https://start.me/pages/int/osint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kenamegenerator.com/" TargetMode="External"/><Relationship Id="rId7" Type="http://schemas.openxmlformats.org/officeDocument/2006/relationships/hyperlink" Target="https://garrettmickley.com/sockpuppet-account-creation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ecjuice.com/the-art-of-the-sock-osint-humint/" TargetMode="External"/><Relationship Id="rId5" Type="http://schemas.openxmlformats.org/officeDocument/2006/relationships/hyperlink" Target="https://privacy.com/" TargetMode="External"/><Relationship Id="rId4" Type="http://schemas.openxmlformats.org/officeDocument/2006/relationships/hyperlink" Target="https://thispersondoesnotexist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rrotsec.org/download/" TargetMode="External"/><Relationship Id="rId3" Type="http://schemas.openxmlformats.org/officeDocument/2006/relationships/hyperlink" Target="https://www.tracelabs.org/initiatives/osint-vm" TargetMode="External"/><Relationship Id="rId7" Type="http://schemas.openxmlformats.org/officeDocument/2006/relationships/hyperlink" Target="https://www.kali.org/get-kali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ils.boum.org/" TargetMode="External"/><Relationship Id="rId5" Type="http://schemas.openxmlformats.org/officeDocument/2006/relationships/hyperlink" Target="https://csilinux.com/" TargetMode="External"/><Relationship Id="rId4" Type="http://schemas.openxmlformats.org/officeDocument/2006/relationships/hyperlink" Target="https://github.com/mandiant/ThreatPursuit-VM" TargetMode="External"/><Relationship Id="rId9" Type="http://schemas.openxmlformats.org/officeDocument/2006/relationships/hyperlink" Target="https://developer.microsoft.com/en-us/windows/downloads/virtual-machin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.shodan.io/" TargetMode="External"/><Relationship Id="rId5" Type="http://schemas.openxmlformats.org/officeDocument/2006/relationships/hyperlink" Target="https://images.shodan.io/" TargetMode="External"/><Relationship Id="rId4" Type="http://schemas.openxmlformats.org/officeDocument/2006/relationships/hyperlink" Target="https://www.shodan.io/explore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search?query=remote+desktop+city%3Abraga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inteltechniques.com/workbook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0xoposec – 19/01/2023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– 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“curriculum vitae” – keywords to look for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inurl:upload</a:t>
            </a: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Available information on </a:t>
            </a:r>
            <a:r>
              <a:rPr lang="en-US" b="1" dirty="0">
                <a:latin typeface="Amasis MT Pro" panose="020B0604020202020204" pitchFamily="18" charset="0"/>
              </a:rPr>
              <a:t>pay slips</a:t>
            </a:r>
            <a:r>
              <a:rPr lang="en-US" dirty="0">
                <a:latin typeface="Amasis MT Pro" panose="020B0604020202020204" pitchFamily="18" charset="0"/>
              </a:rPr>
              <a:t> “recibo de vencimento”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nif, nib, marital status, number of children,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6388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 - Hacked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b="1" dirty="0">
                <a:latin typeface="Amasis MT Pro" panose="020B0604020202020204" pitchFamily="18" charset="0"/>
              </a:rPr>
              <a:t>site</a:t>
            </a:r>
            <a:r>
              <a:rPr lang="en-US" dirty="0">
                <a:latin typeface="Amasis MT Pro" panose="020B0604020202020204" pitchFamily="18" charset="0"/>
              </a:rPr>
              <a:t>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951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yourself</a:t>
            </a:r>
            <a:br>
              <a:rPr lang="en-US" dirty="0"/>
            </a:br>
            <a:r>
              <a:rPr lang="en-US" dirty="0"/>
              <a:t>	How the internet sees </a:t>
            </a:r>
            <a:r>
              <a:rPr lang="en-US" b="1" u="sng" dirty="0"/>
              <a:t>YOU</a:t>
            </a:r>
            <a:r>
              <a:rPr lang="en-US" dirty="0"/>
              <a:t>	</a:t>
            </a:r>
            <a:endParaRPr lang="pt-PT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sz="11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Family and 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sz="11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4832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Automóvel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“89-QS-04”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4441372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Is it possible to get information for all license plates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290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693786" y="267339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345444" y="229703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5162938" y="465258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993988" y="54301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Registo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Finanças - Penhorados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Penhorados –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Ministério da Justiça - Penhorados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bizhub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nif,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3169920" y="267353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186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3661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040131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0E72849-2FAC-4B2E-B4C6-0F1D0B007275}"/>
              </a:ext>
            </a:extLst>
          </p:cNvPr>
          <p:cNvSpPr/>
          <p:nvPr/>
        </p:nvSpPr>
        <p:spPr>
          <a:xfrm>
            <a:off x="2569656" y="2281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0CB663C-B776-441F-B255-D6837105902B}"/>
              </a:ext>
            </a:extLst>
          </p:cNvPr>
          <p:cNvSpPr/>
          <p:nvPr/>
        </p:nvSpPr>
        <p:spPr>
          <a:xfrm>
            <a:off x="2195187" y="26772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D6B64-3ABA-E6E9-03EB-6089120B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2743827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não está relacionada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IOT</a:t>
            </a:r>
            <a:br>
              <a:rPr lang="en-US" dirty="0"/>
            </a:br>
            <a:r>
              <a:rPr lang="en-US" dirty="0"/>
              <a:t>	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Does it have radio?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Wireless, Bluetooth, ZigBee, …</a:t>
            </a:r>
          </a:p>
          <a:p>
            <a:r>
              <a:rPr lang="en-US" dirty="0">
                <a:latin typeface="Amasis MT Pro" panose="020B0604020202020204" pitchFamily="18" charset="0"/>
              </a:rPr>
              <a:t>Federal Communications Commission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FCCID.IO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ZDER3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internal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Datasheets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Datasheets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AllDatasheet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2FC401-57B4-27B7-B254-CA331A7DF76E}"/>
              </a:ext>
            </a:extLst>
          </p:cNvPr>
          <p:cNvSpPr/>
          <p:nvPr/>
        </p:nvSpPr>
        <p:spPr>
          <a:xfrm>
            <a:off x="3006993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CFF126-918C-9B1C-6900-68AC60E53760}"/>
              </a:ext>
            </a:extLst>
          </p:cNvPr>
          <p:cNvSpPr/>
          <p:nvPr/>
        </p:nvSpPr>
        <p:spPr>
          <a:xfrm>
            <a:off x="3062979" y="377893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(Presentation)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(Presentation)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Sock Puppets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dirty="0">
                <a:latin typeface="Amasis MT Pro" panose="020B0604020202020204" pitchFamily="18" charset="0"/>
              </a:rPr>
              <a:t>Name Generator (</a:t>
            </a:r>
            <a:r>
              <a:rPr lang="pt-PT" sz="17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Photo - thispersondoesnotexist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Sim Card - Local / Country / Electronic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Credit Card - Privacy.com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VPN - usefull to be some where else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Email account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Social Media accounts</a:t>
            </a:r>
          </a:p>
          <a:p>
            <a:r>
              <a:rPr lang="en-US" sz="1800" dirty="0">
                <a:latin typeface="Amasis MT Pro" panose="020B0604020202020204" pitchFamily="18" charset="0"/>
              </a:rPr>
              <a:t>Sock Puppets Tutorials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The Art Of The Sock (</a:t>
            </a:r>
            <a:r>
              <a:rPr lang="en-US" sz="15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5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My Process for Setting up Anonymous Sock Puppet Accounts (</a:t>
            </a:r>
            <a:r>
              <a:rPr lang="en-US" sz="15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500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pt-PT" sz="1500" dirty="0">
              <a:latin typeface="Amasis MT Pro" panose="020B0604020202020204" pitchFamily="18" charset="0"/>
            </a:endParaRP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7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Virtual Machines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dirty="0">
                <a:latin typeface="Amasis MT Pro" panose="020B0604020202020204" pitchFamily="18" charset="0"/>
              </a:rPr>
              <a:t>Trace Labs VM (</a:t>
            </a:r>
            <a:r>
              <a:rPr lang="pt-PT" sz="17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cap="none" dirty="0">
                <a:latin typeface="Amasis MT Pro" panose="020B0604020202020204" pitchFamily="18" charset="0"/>
              </a:rPr>
              <a:t>Mandiant – Threat Pursiut VM (</a:t>
            </a:r>
            <a:r>
              <a:rPr lang="pt-PT" sz="17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CSI Linux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Tails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cap="none" dirty="0">
                <a:latin typeface="Amasis MT Pro" panose="020B0604020202020204" pitchFamily="18" charset="0"/>
              </a:rPr>
              <a:t>Kali (</a:t>
            </a:r>
            <a:r>
              <a:rPr lang="pt-PT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Parrot </a:t>
            </a:r>
            <a:r>
              <a:rPr lang="pt-PT" sz="1700" cap="none" dirty="0">
                <a:latin typeface="Amasis MT Pro" panose="020B0604020202020204" pitchFamily="18" charset="0"/>
              </a:rPr>
              <a:t>(</a:t>
            </a:r>
            <a:r>
              <a:rPr lang="pt-PT" sz="17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cap="none" dirty="0">
                <a:latin typeface="Amasis MT Pro" panose="020B0604020202020204" pitchFamily="18" charset="0"/>
              </a:rPr>
              <a:t>Windows (</a:t>
            </a:r>
            <a:r>
              <a:rPr lang="pt-PT" sz="17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136952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670FC1A-D89A-EC88-EF2A-CBFCE24AA265}"/>
              </a:ext>
            </a:extLst>
          </p:cNvPr>
          <p:cNvSpPr/>
          <p:nvPr/>
        </p:nvSpPr>
        <p:spPr>
          <a:xfrm>
            <a:off x="4627326" y="26498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62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0471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0916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405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56A0F3-1801-F9ED-498D-56FC56B92EC7}"/>
              </a:ext>
            </a:extLst>
          </p:cNvPr>
          <p:cNvSpPr/>
          <p:nvPr/>
        </p:nvSpPr>
        <p:spPr>
          <a:xfrm>
            <a:off x="2569656" y="303929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E5C279-0E8D-9598-69D0-600DD20394D6}"/>
              </a:ext>
            </a:extLst>
          </p:cNvPr>
          <p:cNvSpPr/>
          <p:nvPr/>
        </p:nvSpPr>
        <p:spPr>
          <a:xfrm>
            <a:off x="2743827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CB6F88-24D8-6A8B-3A0A-AB86B28576AB}"/>
              </a:ext>
            </a:extLst>
          </p:cNvPr>
          <p:cNvSpPr/>
          <p:nvPr/>
        </p:nvSpPr>
        <p:spPr>
          <a:xfrm>
            <a:off x="3092169" y="56954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57D7E-1309-B627-5783-903325A5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3B3BB8-4E59-0141-9370-8B6FDF5B7FEC}"/>
              </a:ext>
            </a:extLst>
          </p:cNvPr>
          <p:cNvSpPr/>
          <p:nvPr/>
        </p:nvSpPr>
        <p:spPr>
          <a:xfrm>
            <a:off x="5129696" y="419837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245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758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9686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5676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2218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059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Healthy Meal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 during COVID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Working remotely on in the usual business environment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Company laptop was in the background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Zoomed in and was possible to read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Company private information could be leaked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Personal information on other persons was showing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Apps use OCR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Means they also read the emails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And everyone else on that social media could get the same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059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Quiet vacations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Long last deserving vacations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Too many friends at destination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So, warn no one and just relax on vacations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I posted a picture on social media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were alerted I was nearby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Everyone else knew I was not home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Burglars love that kind of information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Not public profile. At least I think it is not (rules change)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Someone could have shared the photo with the world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83413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 – Store Credit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Buying a book for almost no money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</a:t>
            </a:r>
            <a:r>
              <a:rPr lang="en-US" dirty="0">
                <a:latin typeface="Amasis MT Pro" panose="020B0604020202020204" pitchFamily="18" charset="0"/>
              </a:rPr>
              <a:t>rk asked for store customer card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Gave mobile number and full name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Store clerk asked if I wanted to use balance credit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 accepted and little had to pay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Mobile and full name were not mine </a:t>
            </a:r>
            <a:r>
              <a:rPr lang="en-US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663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informação inteligente.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42C3A42-87E7-2CA5-819B-881BC47C522A}"/>
              </a:ext>
            </a:extLst>
          </p:cNvPr>
          <p:cNvSpPr/>
          <p:nvPr/>
        </p:nvSpPr>
        <p:spPr>
          <a:xfrm>
            <a:off x="3308013" y="579978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You may ask to be removed from one search engine, not all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5507</TotalTime>
  <Words>2725</Words>
  <Application>Microsoft Office PowerPoint</Application>
  <PresentationFormat>Widescreen</PresentationFormat>
  <Paragraphs>556</Paragraphs>
  <Slides>51</Slides>
  <Notes>46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Aviso Legal &amp; Leis</vt:lpstr>
      <vt:lpstr>Aviso Legal  Disclaimer - Boring but necessary</vt:lpstr>
      <vt:lpstr>Aviso Legal  Disclaimer - Avoid illegal activities</vt:lpstr>
      <vt:lpstr>Leis  Portuguese Law and Organizations</vt:lpstr>
      <vt:lpstr>OSINT Time</vt:lpstr>
      <vt:lpstr>OSINT – Open-source intelligence  Digital Footprint</vt:lpstr>
      <vt:lpstr>Who Am I  Let’s OSINT me </vt:lpstr>
      <vt:lpstr>Search Engines   Internet is more than Google</vt:lpstr>
      <vt:lpstr>Search operators  Improve the search</vt:lpstr>
      <vt:lpstr>Search   Dork Examples – Curriculum Vitae</vt:lpstr>
      <vt:lpstr>Search   Dork Examples - Hacked</vt:lpstr>
      <vt:lpstr>Google Dorks  Commonly used searches</vt:lpstr>
      <vt:lpstr>OSINTing</vt:lpstr>
      <vt:lpstr>OSINT yourself  How the internet sees YOU </vt:lpstr>
      <vt:lpstr>OSINT  Portugal – Vehicle Information</vt:lpstr>
      <vt:lpstr>OSINT  Portugal –Insurance Information</vt:lpstr>
      <vt:lpstr>OSINT  Portugal Specific</vt:lpstr>
      <vt:lpstr>OSINT  Portugal Specific</vt:lpstr>
      <vt:lpstr>OSINT  Portugal – Public contracts</vt:lpstr>
      <vt:lpstr>Deadly Social Media  The Final Hours of Pop Smoke</vt:lpstr>
      <vt:lpstr>OSINT  Profiling Awareness</vt:lpstr>
      <vt:lpstr>OSINT  Profiling Awareness</vt:lpstr>
      <vt:lpstr>OSINT  Profiling - Professional</vt:lpstr>
      <vt:lpstr>OSINT  (Reverse) Image search</vt:lpstr>
      <vt:lpstr>OSINT - Photos  Metadata</vt:lpstr>
      <vt:lpstr>OSINT - Photos  No Metadata but still lots of Information</vt:lpstr>
      <vt:lpstr>OSINT  Street View</vt:lpstr>
      <vt:lpstr>OSINT  Maps</vt:lpstr>
      <vt:lpstr>Search  Satellite View</vt:lpstr>
      <vt:lpstr>OSINT MEMORY  Internet  in the past</vt:lpstr>
      <vt:lpstr>Databreach  Company credentials ?</vt:lpstr>
      <vt:lpstr>OSINT IOT   Internet of Things</vt:lpstr>
      <vt:lpstr>Before you start OSINTing</vt:lpstr>
      <vt:lpstr>OSINT Notes  My notes and some links</vt:lpstr>
      <vt:lpstr>CTF  Capture The Flag &amp; Challenges</vt:lpstr>
      <vt:lpstr>OSINT  Sock Puppets</vt:lpstr>
      <vt:lpstr>OSINT  Tools &amp; more tools</vt:lpstr>
      <vt:lpstr>OSINT  Virtual Machines</vt:lpstr>
      <vt:lpstr>Free to Share</vt:lpstr>
      <vt:lpstr>License</vt:lpstr>
      <vt:lpstr>Shodan  Search Engine for Internet Of Things</vt:lpstr>
      <vt:lpstr>Shodan  Internet of Things</vt:lpstr>
      <vt:lpstr>Shodan  Internet of Things - Images</vt:lpstr>
      <vt:lpstr>ONLINE SAFETY</vt:lpstr>
      <vt:lpstr>Helping Tools  Privacy</vt:lpstr>
      <vt:lpstr>Helping Tools  Safety</vt:lpstr>
      <vt:lpstr>Awareness</vt:lpstr>
      <vt:lpstr>Awareness  True stories – Healthy Meal</vt:lpstr>
      <vt:lpstr>Awareness  True stories – Quiet vacations</vt:lpstr>
      <vt:lpstr>Awareness  True stories – Store Credit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362</cp:revision>
  <cp:lastPrinted>2022-07-21T21:37:46Z</cp:lastPrinted>
  <dcterms:created xsi:type="dcterms:W3CDTF">2022-07-02T11:00:59Z</dcterms:created>
  <dcterms:modified xsi:type="dcterms:W3CDTF">2023-01-18T22:35:21Z</dcterms:modified>
</cp:coreProperties>
</file>